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8" r:id="rId5"/>
    <p:sldId id="265" r:id="rId6"/>
    <p:sldId id="300" r:id="rId7"/>
    <p:sldId id="272" r:id="rId8"/>
    <p:sldId id="303" r:id="rId9"/>
    <p:sldId id="304" r:id="rId10"/>
    <p:sldId id="307" r:id="rId11"/>
    <p:sldId id="308" r:id="rId12"/>
    <p:sldId id="309" r:id="rId13"/>
    <p:sldId id="292" r:id="rId14"/>
    <p:sldId id="310" r:id="rId15"/>
    <p:sldId id="311" r:id="rId16"/>
    <p:sldId id="299" r:id="rId17"/>
  </p:sldIdLst>
  <p:sldSz cx="12192000" cy="6858000"/>
  <p:notesSz cx="6858000" cy="9144000"/>
  <p:embeddedFontLst>
    <p:embeddedFont>
      <p:font typeface="Avenir Next LT Pro" panose="020B0504020202020204" pitchFamily="34" charset="0"/>
      <p:regular r:id="rId20"/>
      <p:bold r:id="rId21"/>
      <p:italic r:id="rId22"/>
      <p:boldItalic r:id="rId23"/>
    </p:embeddedFont>
    <p:embeddedFont>
      <p:font typeface="Speak Pro" panose="020B0504020101020102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1" autoAdjust="0"/>
    <p:restoredTop sz="94249" autoAdjust="0"/>
  </p:normalViewPr>
  <p:slideViewPr>
    <p:cSldViewPr snapToGrid="0">
      <p:cViewPr varScale="1">
        <p:scale>
          <a:sx n="91" d="100"/>
          <a:sy n="91" d="100"/>
        </p:scale>
        <p:origin x="542" y="226"/>
      </p:cViewPr>
      <p:guideLst/>
    </p:cSldViewPr>
  </p:slideViewPr>
  <p:outlineViewPr>
    <p:cViewPr>
      <p:scale>
        <a:sx n="33" d="100"/>
        <a:sy n="33" d="100"/>
      </p:scale>
      <p:origin x="0" y="-3354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font" Target="fonts/font2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FA9168-1AA0-4330-93C8-8A2BC786DA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5761D6-F269-4E92-99D5-40AC843D86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C0DD2-AAFF-40FB-B1D5-B76D6B9F63F5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D8426-202C-4385-BEF1-8D0C15BC74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91F5F-CE2D-4C59-9BE8-D5C9660BC8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2E420-31C0-4FAB-9C47-370244A3A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939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AA7A3-4278-43C6-8774-F62FA0274339}" type="datetimeFigureOut">
              <a:rPr lang="en-US" smtClean="0"/>
              <a:t>2/12/2025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DF500-FE05-4D50-AB42-37EDEB80A6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92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5A1ED5E-125E-4828-9BC6-A73A2C8B88E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31828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305275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BFB3C-F5CB-4FF4-9626-146326B1E467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28977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39663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2678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4145" y="2138878"/>
            <a:ext cx="4361941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65D4-BE98-46E3-A6B7-4F34A5E5D254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05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316701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083026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060C0-AC53-4D64-ABD7-4A55C0A77859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00A71E-3FCF-4E9F-9CE1-57411851763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54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781919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548244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BC66F-F4C2-4254-902A-540C5FFDD766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8800" y="6159402"/>
            <a:ext cx="291988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318600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4405945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95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8820" y="4537309"/>
            <a:ext cx="9384760" cy="915873"/>
          </a:xfrm>
        </p:spPr>
        <p:txBody>
          <a:bodyPr anchor="b">
            <a:norm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SECTION DIVIDER SLIDE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BAA4CC-3D2B-49F9-B077-001CA4738B89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53F6-9CD2-44E4-BBC5-2899F0ED8F61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9" y="6159402"/>
            <a:ext cx="2616158" cy="38420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E2523DB2-F162-4E92-B6E1-B5E87D5D8ACF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6CC9B7-E806-4C95-96A5-EEEEBB4E99A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98820" y="5702936"/>
            <a:ext cx="9384760" cy="5269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95F7760-B839-4F89-B618-3371C8B08414}"/>
              </a:ext>
            </a:extLst>
          </p:cNvPr>
          <p:cNvCxnSpPr/>
          <p:nvPr userDrawn="1"/>
        </p:nvCxnSpPr>
        <p:spPr>
          <a:xfrm>
            <a:off x="1838883" y="5560637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207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37245BE-F984-498B-9CBB-C4DDD775060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0" y="2316701"/>
            <a:ext cx="9556063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27520" y="4083026"/>
            <a:ext cx="9556064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19AD0-5F22-4AC8-A079-4E7FF62CE0BA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1285167" y="255684"/>
            <a:ext cx="72000" cy="3411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666742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8760C4-08C1-4929-A6AE-568F678838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9AE345-7CB6-4F86-99E6-C8B881714A2B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40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FFA05-2726-422B-A595-CD6EE4C03A22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990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DC830-91D4-4D76-B486-41F29E6EE30C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929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7A75830-97F6-4D74-A47F-8CD50EFD37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260-6F71-4500-AA56-E197C8A5E92E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ED988384-E3A4-482D-94EF-A8F8894AA50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0590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A30FC14-A5B3-4B00-8DE8-B6E28CF32743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015247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9DAC08-B52B-4DCC-9D22-E4E54E7116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4744" y="3386142"/>
            <a:ext cx="5183188" cy="2015247"/>
          </a:xfrm>
        </p:spPr>
        <p:txBody>
          <a:bodyPr>
            <a:normAutofit/>
          </a:bodyPr>
          <a:lstStyle>
            <a:lvl1pPr marL="180000" indent="-1800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01007-55FE-4B9E-99B0-5FCA5C63BEEE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2774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BBFDD45-3FE7-46CA-9142-8DBABF181C2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71A2B-ADE3-40A2-A02A-09FC8B80F731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8" y="255684"/>
            <a:ext cx="72000" cy="1573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28791ED-1F60-48B9-B73C-7835714E670D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F968FAF7-548C-4383-BE8C-5A194EC21F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DEE03-9903-44CE-8EB8-22B19F5E8D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FE8DF3E-FD5B-4215-B847-DFFB761C21A4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C2B73E5D-AD65-4FEE-89DE-2E2643A34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E10D0906-57D4-410E-823B-3BAD416949E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739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74AC-6E10-46E9-BC4A-4E3A595D534E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1597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7446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3913D-DE21-4303-8F9D-A21ACDBC3B69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757A12BA-9C40-44B2-BB42-FE7A1F89A090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27519" y="3386142"/>
            <a:ext cx="4783074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16A390F6-1520-488F-97A9-78F0B2119006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911271" y="3386142"/>
            <a:ext cx="4783075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0267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1E45D-B5D1-4EF4-9967-78E83BC898CC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80E9747C-D5E4-4606-9D3D-103BF578726B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1527519" y="3386142"/>
            <a:ext cx="4559068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C45F91F2-CC9B-43AA-A5DF-A0BCEB342754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6911271" y="3386142"/>
            <a:ext cx="4783069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17924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7FDF157-A493-4A5F-9B08-356A30F203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AB17F-C031-4630-8FA3-EE6012C20DEF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27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0DB8CD8-F2C6-48F5-8A73-E5FB643BC475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CC0F-AE50-44ED-8007-5467636E4C42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3872910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25C7F29-6151-4F91-80D1-C96C51C06795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107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50F2065-1E46-45F4-8B82-40AFF3B380E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BCE4A-56A6-49EC-A673-D7F2D2D770DB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46000" y="1659525"/>
            <a:ext cx="11700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A58BD2B-1B9B-49E6-8C1A-77F7A60420D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A17DA84B-7C7B-413F-9A4E-88B7975E1C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53C73EB-9DF5-425B-B9EA-BADEC34670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0991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Picture Placeholder 19">
            <a:extLst>
              <a:ext uri="{FF2B5EF4-FFF2-40B4-BE49-F238E27FC236}">
                <a16:creationId xmlns:a16="http://schemas.microsoft.com/office/drawing/2014/main" id="{90DA0444-D1E1-48F5-9158-243679F7B63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167439"/>
            <a:ext cx="12192000" cy="4009222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2B0D-49A2-441C-B800-8DA3FF9758CE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1391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7" y="4435638"/>
            <a:ext cx="8807116" cy="1571359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5FDB-2FE7-44AD-B9BD-8BEF95F41952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2311598-88E6-4CCA-AFD4-E5D87D3AAF1D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6897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9B2A5FC-034D-4F4C-833F-A3DDC66E3E6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3FB07-8F96-4A12-BC7E-21F8E0954886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7409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A48C424-A3E8-45D9-A344-780A64F65F99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90E14-8D81-41DD-8E4A-1160D6D337E4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017154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2931545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5611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0540321-6794-45E5-A403-F840A499D67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A226BC7-E49E-4871-8B90-93766E659C8E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7FD1F1BF-3901-435E-A225-44921D7097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A349A95-A047-4A05-83FB-F32C3818143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25738-C96E-44D6-94FE-78EC73B11312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8" y="255842"/>
            <a:ext cx="72000" cy="103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DF95BF2-B52F-4059-BC20-4B61F5F92FC3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8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03798-9F8A-4555-A128-691FDFB38DA9}" type="datetime1">
              <a:rPr lang="en-US" noProof="0" smtClean="0"/>
              <a:t>2/12/2025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1396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012447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9398F-A7F5-4300-AD8D-F2211496F365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8" y="3386142"/>
            <a:ext cx="4759643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0670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0CD2376-834B-4EE0-BA14-A9AEA213561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69A2-DE74-4722-929F-847049DD6A45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9" y="3386142"/>
            <a:ext cx="4540672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3516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192-6800-47D0-90F1-7D91FE57976D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895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D1F5F9-2E42-493E-906D-AA9F7D5F0880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47703"/>
            <a:ext cx="6291150" cy="1328497"/>
          </a:xfrm>
        </p:spPr>
        <p:txBody>
          <a:bodyPr anchor="b">
            <a:no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WITH</a:t>
            </a:r>
            <a:br>
              <a:rPr lang="en-US" dirty="0"/>
            </a:br>
            <a:r>
              <a:rPr lang="en-US" dirty="0"/>
              <a:t>CAPTION 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950934"/>
            <a:ext cx="12192000" cy="2581498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2216910"/>
            <a:ext cx="6291150" cy="654726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EC1E2-BCC4-44B2-A3D7-036C18CBFA1C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1723" cy="1813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2102969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8707FDA-D4BE-43FA-91CD-CBA55EB8CA17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7538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1289E2-E0FB-4100-99AE-FC48AB519EE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255600"/>
            <a:ext cx="5231567" cy="6346800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9723-4BF4-48A4-B5CD-B482435A8942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F50E9D-E2D8-41FB-816D-829494C06AD8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C17ED7B-D5EA-4FB8-8E1B-F04BFE982E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992C28-7C5F-479C-A649-564EFD0EEABF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D1F0C21-A9B5-47E2-93F8-6226D37312FC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4376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1" y="652069"/>
            <a:ext cx="3490800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9351" y="3283710"/>
            <a:ext cx="3490800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AF4EC-7DDE-4C95-9956-59513BFBB065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1277838" y="837332"/>
            <a:ext cx="72843" cy="2042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65941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207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0892" y="5027253"/>
            <a:ext cx="5373461" cy="1132143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6A7686-9AC4-4F00-9096-A661393BEBDC}"/>
              </a:ext>
            </a:extLst>
          </p:cNvPr>
          <p:cNvCxnSpPr/>
          <p:nvPr userDrawn="1"/>
        </p:nvCxnSpPr>
        <p:spPr>
          <a:xfrm>
            <a:off x="1838883" y="607270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6" y="4626870"/>
            <a:ext cx="4626665" cy="1389106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PICTURE</a:t>
            </a:r>
            <a:br>
              <a:rPr lang="en-US" noProof="0"/>
            </a:br>
            <a:r>
              <a:rPr lang="en-US" noProof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F7C77-DBB5-4D0F-9120-27BDB5B99C32}" type="datetime1">
              <a:rPr lang="en-US" noProof="0" smtClean="0"/>
              <a:t>2/12/2025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88D115-EF5A-444B-AD3E-D2EE18401B4A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4624940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7DDE-1A3D-4921-8DA7-F028633C78C6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7706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1237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04768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7706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1237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04768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014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427B840-CC27-4923-A00E-7899AF7A4460}"/>
              </a:ext>
            </a:extLst>
          </p:cNvPr>
          <p:cNvSpPr/>
          <p:nvPr userDrawn="1"/>
        </p:nvSpPr>
        <p:spPr>
          <a:xfrm>
            <a:off x="0" y="5764039"/>
            <a:ext cx="12192000" cy="109396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A6B8C-51E0-4512-9EB9-DD1BB2387348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961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0994831-EE46-4DEA-9077-4FEBBCD60EB3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065FF-3A74-4B0F-9624-362545A943D5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244444"/>
            <a:ext cx="72000" cy="907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EC8F712-6C02-43F3-8A0A-5DCA975E7C38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8B62D71-4318-4C96-828A-D19FFBFA7BDA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12E8DD1E-B3CA-4756-A792-B476AFA9AE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603F760-AD2F-4611-99B6-58C4666AEBA1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21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</a:t>
            </a:r>
            <a:br>
              <a:rPr lang="en-US" noProof="0"/>
            </a:br>
            <a:r>
              <a:rPr lang="en-US" noProof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C6A1-E569-4FC9-9D93-90A846C9C5BB}" type="datetime1">
              <a:rPr lang="en-US" noProof="0" smtClean="0"/>
              <a:t>2/12/2025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3298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251742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8B35B-55DE-4D82-AAED-127142AD1F9F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AC031692-3E92-4C7E-A067-5F49BD1267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400" y="838800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5452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4724400" y="0"/>
            <a:ext cx="74676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41BB-2CCE-42E8-8A4D-47586555D345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0621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85FB182-4CCC-45D7-A2A4-A593CA00EB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8E2AFE-9147-47F3-ADFE-AD251E989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4400" y="1144587"/>
            <a:ext cx="9395400" cy="1483413"/>
          </a:xfrm>
        </p:spPr>
        <p:txBody>
          <a:bodyPr>
            <a:noAutofit/>
          </a:bodyPr>
          <a:lstStyle>
            <a:lvl1pPr>
              <a:defRPr sz="5500"/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46BDE-7853-435A-80A6-D25940D1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F1A0-84E6-4AA0-9183-7CA10A278BD9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83E82-A916-403C-8BE8-252132A9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F2326-238E-4FE6-8842-680DE4A0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9D0891-2A9E-4F35-82BE-7966AECBB0F1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52F6420-3AFC-4D7F-A45D-56EA5EFC0D18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812758" y="3038688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BC78E93-F6DF-44C7-A9BB-D035C397BFD5}"/>
              </a:ext>
            </a:extLst>
          </p:cNvPr>
          <p:cNvCxnSpPr/>
          <p:nvPr userDrawn="1"/>
        </p:nvCxnSpPr>
        <p:spPr>
          <a:xfrm>
            <a:off x="1957137" y="288364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7BFFD5-4519-4811-BDD2-3B0318780ACC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A4E36001-6B54-4F6D-9532-965904F3C3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537758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585837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-1" y="0"/>
            <a:ext cx="12191989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9F772-C659-4F6E-A95D-21349475745A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349505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33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6307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C389B-1365-4D57-8640-FE32C76A82BF}" type="datetime1">
              <a:rPr lang="en-US" noProof="0" smtClean="0"/>
              <a:t>2/12/2025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08027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836357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D61DF5-2BE6-40B6-97DF-A161EF9520AA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B306-77B6-40D8-8A71-1A24515FE48B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1393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0273398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64500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4328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3CFD-4D7A-41AC-A46D-B09F422513E8}" type="datetime1">
              <a:rPr lang="en-US" noProof="0" smtClean="0"/>
              <a:t>2/12/2025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75710E-5533-4BB2-A66B-352BB2B1F9CB}"/>
              </a:ext>
            </a:extLst>
          </p:cNvPr>
          <p:cNvCxnSpPr/>
          <p:nvPr userDrawn="1"/>
        </p:nvCxnSpPr>
        <p:spPr>
          <a:xfrm>
            <a:off x="1957137" y="5823067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18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-1"/>
            <a:ext cx="12192000" cy="446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85756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50473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C92-456B-42A9-BBF5-ADCA2050DDCF}" type="datetime1">
              <a:rPr lang="en-US" noProof="0" smtClean="0"/>
              <a:t>2/12/2025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82423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8615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775165"/>
            <a:ext cx="9971158" cy="2427923"/>
          </a:xfrm>
        </p:spPr>
        <p:txBody>
          <a:bodyPr>
            <a:normAutofit/>
          </a:bodyPr>
          <a:lstStyle>
            <a:lvl1pPr marL="0" indent="0"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99D1-A115-46CA-B10A-279193A83BBC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81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133484"/>
            <a:ext cx="10515600" cy="242792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1783-EEF8-44D1-A300-8D20A32BB2D3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333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CF94AF4-4F78-4DA5-8571-FD66FFA6313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1" y="546844"/>
            <a:ext cx="8997738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520" y="3581731"/>
            <a:ext cx="8997737" cy="22304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C37E-76B3-4A0D-BCD1-C5A52A858D66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0400" y="6159402"/>
            <a:ext cx="2788169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8" y="244717"/>
            <a:ext cx="72000" cy="10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2" y="161638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20" y="1757035"/>
            <a:ext cx="8997737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0938200" y="1341281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1016" y="1377655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0265F1-E793-484F-ADC9-31450ADF8B0E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688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409" y="2588054"/>
            <a:ext cx="5228216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2C234-967A-4CF5-82BF-1AF9EBDCBA35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8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E1EAD-812A-4236-9F79-679D72C2B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4873" y="6187538"/>
            <a:ext cx="3256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A38A25-0817-41BC-96A5-5012FE15C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28A22-3D06-43EE-BD32-97F90FEA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AC635-0473-40DB-A82D-46D5F635B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fld id="{7E5F88F2-B164-4B6F-A4D1-FF377EA65B7F}" type="datetime1">
              <a:rPr lang="en-US" smtClean="0"/>
              <a:t>2/12/2025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D12B9-96FA-4883-88FA-2071321A43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9751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2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97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1" r:id="rId4"/>
    <p:sldLayoutId id="2147483662" r:id="rId5"/>
    <p:sldLayoutId id="2147483650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0" r:id="rId12"/>
    <p:sldLayoutId id="2147483667" r:id="rId13"/>
    <p:sldLayoutId id="2147483668" r:id="rId14"/>
    <p:sldLayoutId id="2147483671" r:id="rId15"/>
    <p:sldLayoutId id="2147483669" r:id="rId16"/>
    <p:sldLayoutId id="2147483653" r:id="rId17"/>
    <p:sldLayoutId id="2147483672" r:id="rId18"/>
    <p:sldLayoutId id="2147483673" r:id="rId19"/>
    <p:sldLayoutId id="2147483674" r:id="rId20"/>
    <p:sldLayoutId id="2147483676" r:id="rId21"/>
    <p:sldLayoutId id="2147483652" r:id="rId22"/>
    <p:sldLayoutId id="2147483677" r:id="rId23"/>
    <p:sldLayoutId id="2147483678" r:id="rId24"/>
    <p:sldLayoutId id="2147483679" r:id="rId25"/>
    <p:sldLayoutId id="2147483681" r:id="rId26"/>
    <p:sldLayoutId id="2147483654" r:id="rId27"/>
    <p:sldLayoutId id="2147483682" r:id="rId28"/>
    <p:sldLayoutId id="2147483683" r:id="rId29"/>
    <p:sldLayoutId id="2147483684" r:id="rId30"/>
    <p:sldLayoutId id="2147483685" r:id="rId31"/>
    <p:sldLayoutId id="2147483657" r:id="rId32"/>
    <p:sldLayoutId id="2147483686" r:id="rId33"/>
    <p:sldLayoutId id="2147483687" r:id="rId34"/>
    <p:sldLayoutId id="2147483688" r:id="rId35"/>
    <p:sldLayoutId id="2147483689" r:id="rId36"/>
    <p:sldLayoutId id="2147483656" r:id="rId37"/>
    <p:sldLayoutId id="2147483690" r:id="rId38"/>
    <p:sldLayoutId id="2147483691" r:id="rId39"/>
    <p:sldLayoutId id="2147483692" r:id="rId40"/>
    <p:sldLayoutId id="2147483697" r:id="rId41"/>
    <p:sldLayoutId id="2147483658" r:id="rId42"/>
    <p:sldLayoutId id="2147483693" r:id="rId43"/>
    <p:sldLayoutId id="2147483694" r:id="rId44"/>
    <p:sldLayoutId id="2147483695" r:id="rId45"/>
    <p:sldLayoutId id="2147483696" r:id="rId4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FA173-4917-43E5-B91C-3914C1A8D2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2758" y="4464016"/>
            <a:ext cx="9319433" cy="1380015"/>
          </a:xfrm>
        </p:spPr>
        <p:txBody>
          <a:bodyPr>
            <a:normAutofit fontScale="90000"/>
          </a:bodyPr>
          <a:lstStyle/>
          <a:p>
            <a:r>
              <a:rPr lang="en-US" dirty="0"/>
              <a:t>Business Case Study on Retail and Data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99D82B-F86A-4C04-9207-B25F53939F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2758" y="5781478"/>
            <a:ext cx="9144000" cy="601840"/>
          </a:xfrm>
        </p:spPr>
        <p:txBody>
          <a:bodyPr/>
          <a:lstStyle/>
          <a:p>
            <a:r>
              <a:rPr lang="en-US" dirty="0"/>
              <a:t>Presented by-Aditya Patil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484CCC-9AB9-41BA-BF31-C9CA5A1218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250017" y="1013969"/>
            <a:ext cx="1626531" cy="601840"/>
          </a:xfrm>
        </p:spPr>
        <p:txBody>
          <a:bodyPr>
            <a:normAutofit/>
          </a:bodyPr>
          <a:lstStyle/>
          <a:p>
            <a:r>
              <a:rPr lang="en-US" dirty="0"/>
              <a:t>2025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068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CD96C-ADDF-4D9F-B790-CF6E3E55A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418" y="-212233"/>
            <a:ext cx="11263200" cy="1084304"/>
          </a:xfrm>
        </p:spPr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040D52-4191-48B5-89BF-0F57F61C4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BD9075D-1F42-4726-8EC6-EE8B416392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2025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9F1D3BF-5C75-45A5-83B7-3B9222496231}"/>
              </a:ext>
            </a:extLst>
          </p:cNvPr>
          <p:cNvSpPr txBox="1"/>
          <p:nvPr/>
        </p:nvSpPr>
        <p:spPr>
          <a:xfrm>
            <a:off x="180781" y="1318945"/>
            <a:ext cx="11830437" cy="49090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 retail data analyst at a fashion store reviews GMROI data and notices that designer handbags have a low GMROI compared to casual footwear. This indicates that handbags are tying up inventory costs without generating sufficient profit, while footwear is performing well.</a:t>
            </a:r>
          </a:p>
          <a:p>
            <a:endParaRPr lang="en-US" sz="700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Steps Taken: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Identify Underperforming Inventory</a:t>
            </a:r>
          </a:p>
          <a:p>
            <a:pPr marL="742950" lvl="1" indent="-285750">
              <a:buFont typeface="Speak Pro" panose="020B0504020101020102" pitchFamily="34" charset="0"/>
              <a:buChar char="–"/>
            </a:pPr>
            <a:r>
              <a:rPr lang="en-US" dirty="0">
                <a:solidFill>
                  <a:schemeClr val="bg1"/>
                </a:solidFill>
              </a:rPr>
              <a:t>The analyst finds that handbags take longer to sell and require heavy discounts to move, reducing overall profitability.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Reallocate Inventory Investment</a:t>
            </a:r>
          </a:p>
          <a:p>
            <a:pPr marL="742950" lvl="1" indent="-285750">
              <a:buFont typeface="Speak Pro" panose="020B0504020101020102" pitchFamily="34" charset="0"/>
              <a:buChar char="–"/>
            </a:pPr>
            <a:r>
              <a:rPr lang="en-US" dirty="0">
                <a:solidFill>
                  <a:schemeClr val="bg1"/>
                </a:solidFill>
              </a:rPr>
              <a:t>Reduce future orders for handbags and shift investment toward fast-selling, high-GMROI products like casual footwear.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Adjust Pricing &amp; Promotions</a:t>
            </a:r>
          </a:p>
          <a:p>
            <a:pPr marL="742950" lvl="1" indent="-285750">
              <a:buFont typeface="Speak Pro" panose="020B0504020101020102" pitchFamily="34" charset="0"/>
              <a:buChar char="–"/>
            </a:pPr>
            <a:r>
              <a:rPr lang="en-US" dirty="0">
                <a:solidFill>
                  <a:schemeClr val="bg1"/>
                </a:solidFill>
              </a:rPr>
              <a:t>Introduce limited-time discounts or bundle handbags with popular items to improve sell-through rates without excessive markdowns.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Supplier Negotiation</a:t>
            </a:r>
          </a:p>
          <a:p>
            <a:pPr marL="742950" lvl="1" indent="-285750">
              <a:buFont typeface="Speak Pro" panose="020B0504020101020102" pitchFamily="34" charset="0"/>
              <a:buChar char="–"/>
            </a:pPr>
            <a:r>
              <a:rPr lang="en-US" dirty="0">
                <a:solidFill>
                  <a:schemeClr val="bg1"/>
                </a:solidFill>
              </a:rPr>
              <a:t>Work with handbag suppliers to negotiate better wholesale prices or flexible order quantities to improve margins.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Optimize Stock Placement</a:t>
            </a:r>
          </a:p>
          <a:p>
            <a:pPr marL="742950" lvl="1" indent="-285750">
              <a:buFont typeface="Speak Pro" panose="020B0504020101020102" pitchFamily="34" charset="0"/>
              <a:buChar char="–"/>
            </a:pPr>
            <a:r>
              <a:rPr lang="en-US" dirty="0">
                <a:solidFill>
                  <a:schemeClr val="bg1"/>
                </a:solidFill>
              </a:rPr>
              <a:t>Use sales and heatmap data to reposition handbags to higher-traffic store areas for better visibility.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D34AF8C-D4F5-98E6-C17F-E166B9CAF993}"/>
              </a:ext>
            </a:extLst>
          </p:cNvPr>
          <p:cNvSpPr txBox="1"/>
          <p:nvPr/>
        </p:nvSpPr>
        <p:spPr>
          <a:xfrm>
            <a:off x="776965" y="755736"/>
            <a:ext cx="7602523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500" b="1" dirty="0">
                <a:solidFill>
                  <a:srgbClr val="FFC000"/>
                </a:solidFill>
              </a:rPr>
              <a:t>Scenario: Using GMROI to Improve Inventory Decisions</a:t>
            </a:r>
          </a:p>
        </p:txBody>
      </p:sp>
    </p:spTree>
    <p:extLst>
      <p:ext uri="{BB962C8B-B14F-4D97-AF65-F5344CB8AC3E}">
        <p14:creationId xmlns:p14="http://schemas.microsoft.com/office/powerpoint/2010/main" val="64380169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7C3E7-1304-24E4-589F-93D362CAE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772" y="209393"/>
            <a:ext cx="10597672" cy="1127975"/>
          </a:xfrm>
        </p:spPr>
        <p:txBody>
          <a:bodyPr/>
          <a:lstStyle/>
          <a:p>
            <a:r>
              <a:rPr lang="en-US" dirty="0"/>
              <a:t>Case Study: How Walmart Leverages Data Analytics for Competitive Advantage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C54C61-5A08-7AB3-1867-244264F66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11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B20099B-C6BF-6352-1445-2A13176F15B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2025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2117799-09F7-C539-B616-72DC99B28B1A}"/>
              </a:ext>
            </a:extLst>
          </p:cNvPr>
          <p:cNvSpPr txBox="1"/>
          <p:nvPr/>
        </p:nvSpPr>
        <p:spPr>
          <a:xfrm>
            <a:off x="130378" y="1451343"/>
            <a:ext cx="11931243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b="1" dirty="0">
                <a:solidFill>
                  <a:srgbClr val="FFC000"/>
                </a:solidFill>
              </a:rPr>
              <a:t>Inventory Management: Real-Time Tracking &amp; Demand Forecasting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Walmart uses advanced predictive analytics and IoT to manage inventory across its global supply chain.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Implementation:</a:t>
            </a:r>
          </a:p>
          <a:p>
            <a:pPr marL="742950" lvl="1" indent="-285750">
              <a:buFont typeface="Speak Pro" panose="020B0504020101020102" pitchFamily="34" charset="0"/>
              <a:buChar char="–"/>
            </a:pPr>
            <a:r>
              <a:rPr lang="en-US" dirty="0">
                <a:solidFill>
                  <a:schemeClr val="bg1"/>
                </a:solidFill>
              </a:rPr>
              <a:t>Real-time data from RFID tags and IoT sensors track product movement.</a:t>
            </a:r>
          </a:p>
          <a:p>
            <a:pPr marL="742950" lvl="1" indent="-285750">
              <a:buFont typeface="Speak Pro" panose="020B0504020101020102" pitchFamily="34" charset="0"/>
              <a:buChar char="–"/>
            </a:pPr>
            <a:r>
              <a:rPr lang="en-US" dirty="0">
                <a:solidFill>
                  <a:schemeClr val="bg1"/>
                </a:solidFill>
              </a:rPr>
              <a:t>AI-driven demand forecasting predicts stock requirements based on sales trends, weather conditions, and local events.</a:t>
            </a:r>
          </a:p>
          <a:p>
            <a:pPr marL="742950" lvl="1" indent="-285750">
              <a:buFont typeface="Speak Pro" panose="020B0504020101020102" pitchFamily="34" charset="0"/>
              <a:buChar char="–"/>
            </a:pPr>
            <a:r>
              <a:rPr lang="en-US" dirty="0">
                <a:solidFill>
                  <a:schemeClr val="bg1"/>
                </a:solidFill>
              </a:rPr>
              <a:t>Automated restocking ensures shelves are replenished before products run out.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3A03789-E527-3D32-46F1-45815C57D87B}"/>
              </a:ext>
            </a:extLst>
          </p:cNvPr>
          <p:cNvSpPr txBox="1"/>
          <p:nvPr/>
        </p:nvSpPr>
        <p:spPr>
          <a:xfrm>
            <a:off x="130378" y="3515712"/>
            <a:ext cx="11931243" cy="2139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b="1" dirty="0">
                <a:solidFill>
                  <a:srgbClr val="FFC000"/>
                </a:solidFill>
              </a:rPr>
              <a:t>Customer Loyalty: Personalized Marketing &amp; AI-Driven Recommendations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Walmart leverages customer data analytics to create targeted marketing campaigns and personalized shopping experiences.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Implementation:</a:t>
            </a:r>
          </a:p>
          <a:p>
            <a:pPr marL="742950" lvl="1" indent="-285750">
              <a:buFont typeface="Speak Pro" panose="020B0504020101020102" pitchFamily="34" charset="0"/>
              <a:buChar char="–"/>
            </a:pPr>
            <a:r>
              <a:rPr lang="en-US" dirty="0">
                <a:solidFill>
                  <a:schemeClr val="bg1"/>
                </a:solidFill>
              </a:rPr>
              <a:t>AI-driven recommendation engines suggest products based on purchase history and browsing behavior.</a:t>
            </a:r>
          </a:p>
          <a:p>
            <a:pPr marL="742950" lvl="1" indent="-285750">
              <a:buFont typeface="Speak Pro" panose="020B0504020101020102" pitchFamily="34" charset="0"/>
              <a:buChar char="–"/>
            </a:pPr>
            <a:r>
              <a:rPr lang="en-US" dirty="0">
                <a:solidFill>
                  <a:schemeClr val="bg1"/>
                </a:solidFill>
              </a:rPr>
              <a:t>The Walmart+ membership program provides tailored discounts, free shipping, and AI-optimized promotions.</a:t>
            </a:r>
          </a:p>
          <a:p>
            <a:pPr marL="742950" lvl="1" indent="-285750">
              <a:buFont typeface="Speak Pro" panose="020B0504020101020102" pitchFamily="34" charset="0"/>
              <a:buChar char="–"/>
            </a:pPr>
            <a:r>
              <a:rPr lang="en-US" dirty="0">
                <a:solidFill>
                  <a:schemeClr val="bg1"/>
                </a:solidFill>
              </a:rPr>
              <a:t>Machine learning identifies customer segments to create hyper-personalized deals and promotions.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851435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8C9F2-1D8F-331D-08CF-BB8591EA6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688" y="240957"/>
            <a:ext cx="4737482" cy="697044"/>
          </a:xfrm>
        </p:spPr>
        <p:txBody>
          <a:bodyPr/>
          <a:lstStyle/>
          <a:p>
            <a:r>
              <a:rPr lang="en-IN" dirty="0"/>
              <a:t>Continue…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842F5E-A4C3-DD1A-E84B-0765A9392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DF30867-2DBC-DDEB-B0FD-51F641E10A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2025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FEA333-11D5-F98C-402B-D36FFFF9FFEF}"/>
              </a:ext>
            </a:extLst>
          </p:cNvPr>
          <p:cNvSpPr txBox="1"/>
          <p:nvPr/>
        </p:nvSpPr>
        <p:spPr>
          <a:xfrm>
            <a:off x="176836" y="1309609"/>
            <a:ext cx="11794253" cy="2139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b="1" dirty="0">
                <a:solidFill>
                  <a:srgbClr val="FFC000"/>
                </a:solidFill>
              </a:rPr>
              <a:t>Sales Growth: Dynamic Pricing &amp; AI-Powered Promotions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Walmart uses real-time pricing algorithms to remain competitive and maximize revenue.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Implementation:</a:t>
            </a:r>
          </a:p>
          <a:p>
            <a:pPr marL="742950" lvl="1" indent="-285750">
              <a:buFont typeface="Speak Pro" panose="020B0504020101020102" pitchFamily="34" charset="0"/>
              <a:buChar char="–"/>
            </a:pPr>
            <a:r>
              <a:rPr lang="en-US" dirty="0">
                <a:solidFill>
                  <a:schemeClr val="bg1"/>
                </a:solidFill>
              </a:rPr>
              <a:t>AI continuously monitors competitor pricing, demand fluctuations, and customer behavior to adjust prices dynamically.</a:t>
            </a:r>
          </a:p>
          <a:p>
            <a:pPr marL="742950" lvl="1" indent="-285750">
              <a:buFont typeface="Speak Pro" panose="020B0504020101020102" pitchFamily="34" charset="0"/>
              <a:buChar char="–"/>
            </a:pPr>
            <a:r>
              <a:rPr lang="en-US" dirty="0">
                <a:solidFill>
                  <a:schemeClr val="bg1"/>
                </a:solidFill>
              </a:rPr>
              <a:t>A/B testing helps determine the best promotional strategies for seasonal campaigns.</a:t>
            </a:r>
          </a:p>
          <a:p>
            <a:pPr marL="742950" lvl="1" indent="-285750">
              <a:buFont typeface="Speak Pro" panose="020B0504020101020102" pitchFamily="34" charset="0"/>
              <a:buChar char="–"/>
            </a:pPr>
            <a:r>
              <a:rPr lang="en-US" dirty="0">
                <a:solidFill>
                  <a:schemeClr val="bg1"/>
                </a:solidFill>
              </a:rPr>
              <a:t>Geographical pricing allows Walmart to tailor prices based on location-specific demand.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F635119-611F-4C6E-644D-812945E6D86A}"/>
              </a:ext>
            </a:extLst>
          </p:cNvPr>
          <p:cNvSpPr txBox="1"/>
          <p:nvPr/>
        </p:nvSpPr>
        <p:spPr>
          <a:xfrm>
            <a:off x="176835" y="3429000"/>
            <a:ext cx="11794253" cy="2693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b="1" dirty="0">
                <a:solidFill>
                  <a:srgbClr val="FFC000"/>
                </a:solidFill>
              </a:rPr>
              <a:t>Impact: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Reduced stockouts and overstock situations.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Improved supply chain efficiency, cutting logistics costs.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Faster product availability for customers.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Higher customer engagement and repeat purchases.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Increased customer satisfaction and retention.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Growth in eCommerce and omnichannel sales.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Competitive pricing ensures higher market share and profitability.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Increased conversion rates for both online and in-store shoppers.</a:t>
            </a:r>
          </a:p>
        </p:txBody>
      </p:sp>
    </p:spTree>
    <p:extLst>
      <p:ext uri="{BB962C8B-B14F-4D97-AF65-F5344CB8AC3E}">
        <p14:creationId xmlns:p14="http://schemas.microsoft.com/office/powerpoint/2010/main" val="91143797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5BCE0-C492-45D1-B14B-D698228DC0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A5BD8C-215E-470E-9A15-CEABC3C16B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342783" y="1006893"/>
            <a:ext cx="1533765" cy="601840"/>
          </a:xfrm>
        </p:spPr>
        <p:txBody>
          <a:bodyPr>
            <a:normAutofit/>
          </a:bodyPr>
          <a:lstStyle/>
          <a:p>
            <a:r>
              <a:rPr lang="en-US" dirty="0"/>
              <a:t>2025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1587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27B8E7C-4A55-222F-4EDE-A5C2E9D3C8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" t="-4101" r="-1236" b="1"/>
          <a:stretch/>
        </p:blipFill>
        <p:spPr>
          <a:xfrm rot="20977327">
            <a:off x="-664848" y="-340033"/>
            <a:ext cx="4230358" cy="24476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B1E756E-9BEE-D887-827F-96E8F85BA4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834938">
            <a:off x="3276158" y="4365502"/>
            <a:ext cx="3236395" cy="21728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AC75E2-C7E9-4CDE-A3E7-DB7E770B9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Retail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2D16A-183F-4A38-8872-766FA01EA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4147" y="1222107"/>
            <a:ext cx="4469716" cy="4413785"/>
          </a:xfrm>
        </p:spPr>
        <p:txBody>
          <a:bodyPr>
            <a:normAutofit/>
          </a:bodyPr>
          <a:lstStyle/>
          <a:p>
            <a:r>
              <a:rPr lang="en-US" dirty="0"/>
              <a:t>The retail industry refers to the sector of the economy that involves the sale of goods and services directly to consumers. It includes a wide range of businesses, from small local shops to large multinational chains and e-commerce platforms. Retailers serve as intermediaries between manufacturers or wholesalers and end consumers, offering products in physical stores, online marketplaces, or through omnichannel strategies.</a:t>
            </a:r>
          </a:p>
          <a:p>
            <a:r>
              <a:rPr lang="en-US" dirty="0"/>
              <a:t>The retail industry is a critical driver of economic activity, employment, and consumer spending. It contributes significantly to GDP in many countries and plays a key role in global trade, logistics, and supply chain networks. The sector also reflects broader economic trends, as consumer spending is often an indicator of economic health.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C0AEA-646D-49DC-8618-CEFD70130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09278663-6DFB-48C5-B58E-9F7560421BA7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915914" y="3297525"/>
            <a:ext cx="4361941" cy="80564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What is the retail industry? Provide a brief overview of the retail sector and its relevance in the global economy.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4252A41-D1CF-4A54-AC0D-995C22071B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2025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92514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C9497-3F28-B575-784A-EE0B9CA7E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Retail Sector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7FCD37-9F7C-386B-5918-90BA470D9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8011AC8-2E19-FE6D-8D1E-3B6CA7B3B72B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IN" dirty="0"/>
              <a:t>Overview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3E5C96B-CAD2-CB80-2F1A-2F7FFEBBEE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2025</a:t>
            </a:r>
          </a:p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6643C1-83C9-E31F-F7ED-50BB7E9BF5C7}"/>
              </a:ext>
            </a:extLst>
          </p:cNvPr>
          <p:cNvSpPr txBox="1"/>
          <p:nvPr/>
        </p:nvSpPr>
        <p:spPr>
          <a:xfrm>
            <a:off x="4980593" y="751344"/>
            <a:ext cx="610299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Types of Retail – The industry is divided into various formats, including supermarkets, department stores, specialty stores, convenience stores, discount retailers, and online retail.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E-commerce Growth – The rise of digitalization has significantly impacted retail, with online shopping platforms like Amazon, Alibaba, and Shopify playing a major role in reshaping consumer habits.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Consumer Trends – Changing consumer preferences, such as demand for personalized shopping experiences, sustainability, and convenience, drive innovation in the sector.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Technology &amp; Innovation – Retailers leverage artificial intelligence (AI), data analytics, automation, and supply chain advancements to enhance customer experience and operational efficiency.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Challenges – The industry faces challenges such as supply chain disruptions, inflation, high competition, and shifts in consumer behavior due to economic and social changes.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337691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3" name="Picture 5" descr="amazon inc: Amazon is ubiquitous. But ...">
            <a:extLst>
              <a:ext uri="{FF2B5EF4-FFF2-40B4-BE49-F238E27FC236}">
                <a16:creationId xmlns:a16="http://schemas.microsoft.com/office/drawing/2014/main" id="{28089B4B-FD95-C3E8-CB6D-CB04AFBF66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1315" y="-342255"/>
            <a:ext cx="3706144" cy="2075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 descr="Walmart shifts to India from China for ...">
            <a:extLst>
              <a:ext uri="{FF2B5EF4-FFF2-40B4-BE49-F238E27FC236}">
                <a16:creationId xmlns:a16="http://schemas.microsoft.com/office/drawing/2014/main" id="{970F642B-8417-7007-E5AC-48F83E7F9F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4" t="-12966" r="-1184" b="12966"/>
          <a:stretch/>
        </p:blipFill>
        <p:spPr bwMode="auto">
          <a:xfrm>
            <a:off x="3973446" y="-408743"/>
            <a:ext cx="3218745" cy="2141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4071DD-D1ED-4494-BAB0-E44D84460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369" y="174551"/>
            <a:ext cx="10515600" cy="1325563"/>
          </a:xfrm>
        </p:spPr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D046CD-889C-4A2E-8DC3-BED5C7901E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125" y="1733186"/>
            <a:ext cx="3706144" cy="823912"/>
          </a:xfrm>
        </p:spPr>
        <p:txBody>
          <a:bodyPr/>
          <a:lstStyle/>
          <a:p>
            <a:r>
              <a:rPr lang="en-IN" dirty="0"/>
              <a:t>Walmart (USA)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8E0C3E-549F-4B12-BC1D-70D49FDEE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5403" y="2853814"/>
            <a:ext cx="3822026" cy="277325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world's largest retailer by revenue, Walmart operates a vast network of hypermarkets, discount stores, and e-commerce platforms. Efficient supply chain, economies of scale, low-cost pricing strategy, and strong global presence.</a:t>
            </a:r>
          </a:p>
          <a:p>
            <a:pPr marL="0" indent="0">
              <a:buNone/>
            </a:pPr>
            <a:r>
              <a:rPr lang="en-US" dirty="0"/>
              <a:t>Key Stats: Over 10,500 stores in 19 countries, annual revenue exceeding $600 billion.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C7831C-5C8A-4D10-8B69-B54C753E23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042026" y="1733186"/>
            <a:ext cx="4107948" cy="823912"/>
          </a:xfrm>
        </p:spPr>
        <p:txBody>
          <a:bodyPr/>
          <a:lstStyle/>
          <a:p>
            <a:r>
              <a:rPr lang="en-IN" dirty="0"/>
              <a:t>Amazon (USA)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3B47294-B529-4908-976B-4F8ECE7A4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527968E-142A-49A3-8ED6-285EDE03F3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2025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2BF507-75ED-4F09-959F-8E0854B6033A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067427" y="2847319"/>
            <a:ext cx="3959369" cy="277325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 global e-commerce giant, Amazon started as an online bookstore and expanded into various sectors, including cloud computing and AI. Customer-centric approach, fast delivery, technological innovation (AI, cloud computing), and a massive third-party marketplace.</a:t>
            </a:r>
          </a:p>
          <a:p>
            <a:pPr marL="0" indent="0">
              <a:buNone/>
            </a:pPr>
            <a:r>
              <a:rPr lang="en-US" dirty="0"/>
              <a:t>Key Stats: Market leader in e-commerce, AWS (cloud services), and Prime membership with millions of subscribers.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5BBDA72-91DF-E918-4BE5-920E18BF33FE}"/>
              </a:ext>
            </a:extLst>
          </p:cNvPr>
          <p:cNvSpPr txBox="1">
            <a:spLocks/>
          </p:cNvSpPr>
          <p:nvPr/>
        </p:nvSpPr>
        <p:spPr>
          <a:xfrm>
            <a:off x="8218554" y="1733186"/>
            <a:ext cx="3808043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Target (USA)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43BCE374-980F-D685-384B-41BE04B0020E}"/>
              </a:ext>
            </a:extLst>
          </p:cNvPr>
          <p:cNvSpPr txBox="1">
            <a:spLocks/>
          </p:cNvSpPr>
          <p:nvPr/>
        </p:nvSpPr>
        <p:spPr>
          <a:xfrm>
            <a:off x="8243954" y="2847319"/>
            <a:ext cx="3782643" cy="27732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 leading American discount retailer known for its affordable yet stylish merchandise. Strong brand identity, private label products, competitive pricing, and successful omnichannel retail strategies.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Key Stats: Over 1,900 stores in the U.S., annual revenue surpassing $100 billion.</a:t>
            </a:r>
          </a:p>
        </p:txBody>
      </p:sp>
    </p:spTree>
    <p:extLst>
      <p:ext uri="{BB962C8B-B14F-4D97-AF65-F5344CB8AC3E}">
        <p14:creationId xmlns:p14="http://schemas.microsoft.com/office/powerpoint/2010/main" val="263795821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834AA6-8D5D-5353-AA78-D9E9010BC9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5BC79-ACC3-2C85-C80E-9202DFE5A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9265"/>
            <a:ext cx="10515600" cy="1325563"/>
          </a:xfrm>
        </p:spPr>
        <p:txBody>
          <a:bodyPr/>
          <a:lstStyle/>
          <a:p>
            <a:r>
              <a:rPr lang="en-US" dirty="0"/>
              <a:t>Role of Data Analytics in Retail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569A7A-1E87-63F8-121A-854875CC07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4124" y="1380849"/>
            <a:ext cx="3706144" cy="823912"/>
          </a:xfrm>
        </p:spPr>
        <p:txBody>
          <a:bodyPr/>
          <a:lstStyle/>
          <a:p>
            <a:r>
              <a:rPr lang="en-IN" dirty="0"/>
              <a:t>Customer Experience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6CD183-913B-E44D-818C-82E27A5724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7134" y="2501476"/>
            <a:ext cx="3822026" cy="4356524"/>
          </a:xfrm>
        </p:spPr>
        <p:txBody>
          <a:bodyPr>
            <a:normAutofit/>
          </a:bodyPr>
          <a:lstStyle/>
          <a:p>
            <a:pPr marL="342900" indent="-342900">
              <a:buAutoNum type="arabicPeriod"/>
            </a:pPr>
            <a:r>
              <a:rPr lang="en-US" dirty="0"/>
              <a:t>Personalized Recommendations, AI-driven recommendation engines analyze customer browsing and purchase history to suggest relevant products, enhancing sales and customer experience. </a:t>
            </a:r>
          </a:p>
          <a:p>
            <a:pPr marL="342900" indent="-342900">
              <a:buAutoNum type="arabicPeriod"/>
            </a:pPr>
            <a:r>
              <a:rPr lang="en-US" dirty="0"/>
              <a:t>Customer Segmentation, Machine learning groups customers based on demographics, purchasing behavior, and preferences, allowing retailers to create targeted marketing campaigns.</a:t>
            </a:r>
          </a:p>
          <a:p>
            <a:pPr marL="342900" indent="-342900">
              <a:buAutoNum type="arabicPeriod"/>
            </a:pPr>
            <a:r>
              <a:rPr lang="en-US" dirty="0"/>
              <a:t>Chatbots &amp; Virtual Assistants, AI-powered customer service tools that assist with inquiries, recommendations, and support. (Example: Sephora’s chatbot provides beauty advice.)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454D87-2D5E-7638-7CCB-B9F6EA448C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110851" y="1377514"/>
            <a:ext cx="4107948" cy="823912"/>
          </a:xfrm>
        </p:spPr>
        <p:txBody>
          <a:bodyPr/>
          <a:lstStyle/>
          <a:p>
            <a:r>
              <a:rPr lang="en-IN" dirty="0"/>
              <a:t>Supply Chain Optimization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51241C8-8C29-FC7E-548B-86DC4D9E2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03076B-BE4E-0FE0-24B9-592157D1D1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2025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147D66-706D-CC0C-461A-7EB5A56FBC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135054" y="2503129"/>
            <a:ext cx="3959369" cy="4354871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Predictive Analytics for Demand Forecasting, AI analyzes historical sales data and trends to predict future demand, preventing stock shortages and excess inventory.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Supplier Performance Analytics, Retailers assess supplier reliability by tracking delivery times, defect rates, and pricing trends to improve sourcing decisions.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Automated Warehouse Management, Smart warehouses use IoT and AI to track inventory movement, automate restocking, and minimize manual errors. (Example: Walmart’s real-time inventory tracking system.)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6DB6EC66-C59F-DE53-CC57-56B474F08F46}"/>
              </a:ext>
            </a:extLst>
          </p:cNvPr>
          <p:cNvSpPr txBox="1">
            <a:spLocks/>
          </p:cNvSpPr>
          <p:nvPr/>
        </p:nvSpPr>
        <p:spPr>
          <a:xfrm>
            <a:off x="8218554" y="1377514"/>
            <a:ext cx="3869982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Inventory Management Optimization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8A9EABC1-8166-9E10-CAA2-80D045D4C7F4}"/>
              </a:ext>
            </a:extLst>
          </p:cNvPr>
          <p:cNvSpPr txBox="1">
            <a:spLocks/>
          </p:cNvSpPr>
          <p:nvPr/>
        </p:nvSpPr>
        <p:spPr>
          <a:xfrm>
            <a:off x="8262223" y="2501476"/>
            <a:ext cx="3782643" cy="43565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dirty="0"/>
              <a:t>Real-Time Inventory Tracking, RFID and IoT sensors continuously monitor stock levels across multiple store locations, improving stock accuracy.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Automated Replenishment, AI-driven systems automatically reorder products when stock falls below a set threshold, ensuring shelves stay stocked.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Seasonal Trend Analysis, Retailers use past sales data to anticipate seasonal fluctuations in demand and adjust inventory levels accordingly.</a:t>
            </a:r>
          </a:p>
        </p:txBody>
      </p:sp>
    </p:spTree>
    <p:extLst>
      <p:ext uri="{BB962C8B-B14F-4D97-AF65-F5344CB8AC3E}">
        <p14:creationId xmlns:p14="http://schemas.microsoft.com/office/powerpoint/2010/main" val="128733451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FA476-4D8C-6306-C739-32C60FD6F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787" y="174551"/>
            <a:ext cx="10515600" cy="1325563"/>
          </a:xfrm>
        </p:spPr>
        <p:txBody>
          <a:bodyPr/>
          <a:lstStyle/>
          <a:p>
            <a:r>
              <a:rPr lang="en-US" dirty="0"/>
              <a:t>How Analysts Use Data To Optimize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5E1CF6-0C88-C75C-CFE8-62D7E5D8A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79" y="1860053"/>
            <a:ext cx="3886481" cy="823912"/>
          </a:xfrm>
        </p:spPr>
        <p:txBody>
          <a:bodyPr/>
          <a:lstStyle/>
          <a:p>
            <a:r>
              <a:rPr lang="en-IN" dirty="0"/>
              <a:t> In-Store Layout Optimization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A00358-23AD-379A-DB1F-1B246D9D8D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679" y="2974186"/>
            <a:ext cx="3886481" cy="3883814"/>
          </a:xfrm>
        </p:spPr>
        <p:txBody>
          <a:bodyPr/>
          <a:lstStyle/>
          <a:p>
            <a:r>
              <a:rPr lang="en-US" dirty="0"/>
              <a:t>Heatmap Analytics – Uses cameras, IoT sensors, and POS data to track customer movement, identifying high-traffic areas for optimal product placement.</a:t>
            </a:r>
          </a:p>
          <a:p>
            <a:r>
              <a:rPr lang="en-US" dirty="0"/>
              <a:t>A/B Testing Layouts – Tests different store designs to determine which layout drives more sales and engagement.</a:t>
            </a:r>
          </a:p>
          <a:p>
            <a:r>
              <a:rPr lang="en-US" dirty="0"/>
              <a:t>Endcap Optimization – Uses sales data to decide which products to place in high-visibility end-of-aisle displays for maximum impact.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71451F-8DE9-4D59-E2DE-180D80394B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993160" y="1860053"/>
            <a:ext cx="3905622" cy="823912"/>
          </a:xfrm>
        </p:spPr>
        <p:txBody>
          <a:bodyPr/>
          <a:lstStyle/>
          <a:p>
            <a:r>
              <a:rPr lang="en-IN" dirty="0"/>
              <a:t>Data-Driven Pricing Strategies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008E10-5299-6F46-F232-1FC2FD90F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6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3882CDC-6ACB-9374-3F99-11B0E3B9042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2025</a:t>
            </a:r>
          </a:p>
          <a:p>
            <a:endParaRPr lang="en-IN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D1751C9-72EC-1FD9-37D8-653AE0C6D6D9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018562" y="2974186"/>
            <a:ext cx="3886482" cy="3883814"/>
          </a:xfrm>
        </p:spPr>
        <p:txBody>
          <a:bodyPr>
            <a:normAutofit/>
          </a:bodyPr>
          <a:lstStyle/>
          <a:p>
            <a:r>
              <a:rPr lang="en-US" dirty="0"/>
              <a:t>Dynamic Pricing – AI-driven pricing tools adjust product prices in real time based on demand, competitor pricing, and stock levels. </a:t>
            </a:r>
          </a:p>
          <a:p>
            <a:r>
              <a:rPr lang="en-US" dirty="0"/>
              <a:t>Geographical Pricing – Adjusts prices based on location-specific demand and local purchasing power.</a:t>
            </a:r>
          </a:p>
          <a:p>
            <a:r>
              <a:rPr lang="en-US" dirty="0"/>
              <a:t>Markdown Optimization – Predicts the best timing and discount levels for clearance items to maximize revenue while minimizing losses.</a:t>
            </a:r>
            <a:endParaRPr lang="en-IN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D1A9555-830C-7990-39E0-8DE0FD0FABFA}"/>
              </a:ext>
            </a:extLst>
          </p:cNvPr>
          <p:cNvSpPr txBox="1">
            <a:spLocks/>
          </p:cNvSpPr>
          <p:nvPr/>
        </p:nvSpPr>
        <p:spPr>
          <a:xfrm>
            <a:off x="8173437" y="1860053"/>
            <a:ext cx="3905622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Enhancing Customer Service with AI</a:t>
            </a:r>
            <a:endParaRPr lang="en-IN" dirty="0"/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A6B46CEE-4F29-158A-5DEB-87B3D2BCD369}"/>
              </a:ext>
            </a:extLst>
          </p:cNvPr>
          <p:cNvSpPr txBox="1">
            <a:spLocks/>
          </p:cNvSpPr>
          <p:nvPr/>
        </p:nvSpPr>
        <p:spPr>
          <a:xfrm>
            <a:off x="8198839" y="2974186"/>
            <a:ext cx="3886482" cy="3883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Chatbots &amp; Virtual Assistants – AI-powered tools handle customer inquiries, provide recommendations, and improve shopping experience.</a:t>
            </a:r>
          </a:p>
          <a:p>
            <a:r>
              <a:rPr lang="en-US" dirty="0"/>
              <a:t>Queue Optimization – Predictive models analyze peak hours and adjust staffing levels to reduce wait times at checkout.</a:t>
            </a:r>
          </a:p>
          <a:p>
            <a:r>
              <a:rPr lang="en-US" dirty="0"/>
              <a:t>Sentiment Analysis – Monitors online reviews and social media feedback to proactively address customer concerns.</a:t>
            </a:r>
          </a:p>
          <a:p>
            <a:r>
              <a:rPr lang="en-US" dirty="0"/>
              <a:t>Employee Analytics – Uses data insights to evaluate staff performance and identify training needs for better service.</a:t>
            </a:r>
          </a:p>
        </p:txBody>
      </p:sp>
    </p:spTree>
    <p:extLst>
      <p:ext uri="{BB962C8B-B14F-4D97-AF65-F5344CB8AC3E}">
        <p14:creationId xmlns:p14="http://schemas.microsoft.com/office/powerpoint/2010/main" val="108305622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B7362-2544-CD77-B144-706A4B84C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1">
            <a:extLst>
              <a:ext uri="{FF2B5EF4-FFF2-40B4-BE49-F238E27FC236}">
                <a16:creationId xmlns:a16="http://schemas.microsoft.com/office/drawing/2014/main" id="{20DB008E-4A11-0526-A497-0DCE5A632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3554"/>
            <a:ext cx="10075877" cy="1325563"/>
          </a:xfrm>
        </p:spPr>
        <p:txBody>
          <a:bodyPr>
            <a:normAutofit/>
          </a:bodyPr>
          <a:lstStyle/>
          <a:p>
            <a:r>
              <a:rPr lang="en-US" dirty="0"/>
              <a:t>KPIs (Key Performance Indicators) Used in Retail:</a:t>
            </a:r>
            <a:endParaRPr lang="en-IN" dirty="0"/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4EEC424D-72EF-425B-9886-9BE38F573E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0294" y="1753868"/>
            <a:ext cx="5157787" cy="823912"/>
          </a:xfrm>
        </p:spPr>
        <p:txBody>
          <a:bodyPr/>
          <a:lstStyle/>
          <a:p>
            <a:r>
              <a:rPr lang="en-IN" dirty="0"/>
              <a:t>Sales per Square Foot</a:t>
            </a:r>
          </a:p>
        </p:txBody>
      </p:sp>
      <p:sp>
        <p:nvSpPr>
          <p:cNvPr id="52" name="Slide Number Placeholder 5">
            <a:extLst>
              <a:ext uri="{FF2B5EF4-FFF2-40B4-BE49-F238E27FC236}">
                <a16:creationId xmlns:a16="http://schemas.microsoft.com/office/drawing/2014/main" id="{DE27BD6D-6445-D276-AEB2-E3A4C599C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/>
          <a:lstStyle/>
          <a:p>
            <a:fld id="{95CBEC59-7FF9-4688-98DF-89832A0C9025}" type="slidenum">
              <a:rPr lang="en-US" smtClean="0"/>
              <a:t>7</a:t>
            </a:fld>
            <a:endParaRPr lang="en-US" dirty="0"/>
          </a:p>
        </p:txBody>
      </p:sp>
      <p:sp>
        <p:nvSpPr>
          <p:cNvPr id="53" name="Text Placeholder 6">
            <a:extLst>
              <a:ext uri="{FF2B5EF4-FFF2-40B4-BE49-F238E27FC236}">
                <a16:creationId xmlns:a16="http://schemas.microsoft.com/office/drawing/2014/main" id="{1BBC387A-A7B7-3778-C6B1-4EF2BE9B6FF7}"/>
              </a:ext>
            </a:extLst>
          </p:cNvPr>
          <p:cNvSpPr txBox="1">
            <a:spLocks/>
          </p:cNvSpPr>
          <p:nvPr/>
        </p:nvSpPr>
        <p:spPr>
          <a:xfrm>
            <a:off x="10857160" y="891888"/>
            <a:ext cx="610772" cy="328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/>
              <a:t>2025</a:t>
            </a:r>
          </a:p>
          <a:p>
            <a:endParaRPr lang="en-IN" dirty="0"/>
          </a:p>
        </p:txBody>
      </p:sp>
      <p:sp>
        <p:nvSpPr>
          <p:cNvPr id="54" name="Content Placeholder 7">
            <a:extLst>
              <a:ext uri="{FF2B5EF4-FFF2-40B4-BE49-F238E27FC236}">
                <a16:creationId xmlns:a16="http://schemas.microsoft.com/office/drawing/2014/main" id="{4B3A2340-3819-40FA-383B-299E4A8FB1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365" y="2683965"/>
            <a:ext cx="5157787" cy="624130"/>
          </a:xfrm>
        </p:spPr>
        <p:txBody>
          <a:bodyPr/>
          <a:lstStyle/>
          <a:p>
            <a:r>
              <a:rPr lang="en-US" dirty="0"/>
              <a:t>Measures how efficiently store space generates revenue. (Higher values indicate better space utilization.)</a:t>
            </a:r>
          </a:p>
          <a:p>
            <a:endParaRPr lang="en-US" dirty="0"/>
          </a:p>
          <a:p>
            <a:endParaRPr lang="en-IN" dirty="0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7EB6E2DE-EE15-DEFD-C6D8-35F9737E2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068" y="3260386"/>
            <a:ext cx="4416500" cy="757115"/>
          </a:xfrm>
          <a:prstGeom prst="rect">
            <a:avLst/>
          </a:prstGeom>
        </p:spPr>
      </p:pic>
      <p:sp>
        <p:nvSpPr>
          <p:cNvPr id="56" name="Text Placeholder 2">
            <a:extLst>
              <a:ext uri="{FF2B5EF4-FFF2-40B4-BE49-F238E27FC236}">
                <a16:creationId xmlns:a16="http://schemas.microsoft.com/office/drawing/2014/main" id="{F682D450-05CD-2A3A-D495-E8F1CE6D5902}"/>
              </a:ext>
            </a:extLst>
          </p:cNvPr>
          <p:cNvSpPr txBox="1">
            <a:spLocks/>
          </p:cNvSpPr>
          <p:nvPr/>
        </p:nvSpPr>
        <p:spPr>
          <a:xfrm>
            <a:off x="3517106" y="4257563"/>
            <a:ext cx="5157787" cy="5188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Gross Margin Return on Investment</a:t>
            </a:r>
            <a:endParaRPr lang="en-IN" dirty="0"/>
          </a:p>
        </p:txBody>
      </p:sp>
      <p:sp>
        <p:nvSpPr>
          <p:cNvPr id="57" name="Content Placeholder 7">
            <a:extLst>
              <a:ext uri="{FF2B5EF4-FFF2-40B4-BE49-F238E27FC236}">
                <a16:creationId xmlns:a16="http://schemas.microsoft.com/office/drawing/2014/main" id="{538F6058-F3C9-E46F-58FF-C8EDC6867FE3}"/>
              </a:ext>
            </a:extLst>
          </p:cNvPr>
          <p:cNvSpPr txBox="1">
            <a:spLocks/>
          </p:cNvSpPr>
          <p:nvPr/>
        </p:nvSpPr>
        <p:spPr>
          <a:xfrm>
            <a:off x="3640823" y="4885401"/>
            <a:ext cx="5034070" cy="624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Calculates profit earned per dollar spent on inventory. (Higher GMROI means better inventory profitability.)	</a:t>
            </a:r>
          </a:p>
          <a:p>
            <a:endParaRPr lang="en-US" dirty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10E245FA-9E74-8299-9F59-51A90D525529}"/>
              </a:ext>
            </a:extLst>
          </p:cNvPr>
          <p:cNvSpPr txBox="1">
            <a:spLocks/>
          </p:cNvSpPr>
          <p:nvPr/>
        </p:nvSpPr>
        <p:spPr>
          <a:xfrm>
            <a:off x="6248074" y="1753868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Average Transaction Value (ATV)</a:t>
            </a:r>
          </a:p>
        </p:txBody>
      </p:sp>
      <p:sp>
        <p:nvSpPr>
          <p:cNvPr id="59" name="Content Placeholder 7">
            <a:extLst>
              <a:ext uri="{FF2B5EF4-FFF2-40B4-BE49-F238E27FC236}">
                <a16:creationId xmlns:a16="http://schemas.microsoft.com/office/drawing/2014/main" id="{EF67E44E-12DF-EB13-2ED9-93009CBA3CBB}"/>
              </a:ext>
            </a:extLst>
          </p:cNvPr>
          <p:cNvSpPr txBox="1">
            <a:spLocks/>
          </p:cNvSpPr>
          <p:nvPr/>
        </p:nvSpPr>
        <p:spPr>
          <a:xfrm>
            <a:off x="6310145" y="2683965"/>
            <a:ext cx="5157787" cy="62413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Measures the average amount spent per customer per visit. (Higher ATV suggests successful upselling or bundling.)</a:t>
            </a:r>
          </a:p>
          <a:p>
            <a:endParaRPr lang="en-US" dirty="0"/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B912F9A0-7137-56D8-36F6-EE3C025E90B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232" b="9761"/>
          <a:stretch/>
        </p:blipFill>
        <p:spPr>
          <a:xfrm>
            <a:off x="4047083" y="5491276"/>
            <a:ext cx="3658111" cy="746883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1ABF26EA-A2AF-66BB-8DC7-2D3A37E5F6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4837" y="3276942"/>
            <a:ext cx="4020111" cy="72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989705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403975-C8F4-6DFB-0239-6C48C7EA4A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1">
            <a:extLst>
              <a:ext uri="{FF2B5EF4-FFF2-40B4-BE49-F238E27FC236}">
                <a16:creationId xmlns:a16="http://schemas.microsoft.com/office/drawing/2014/main" id="{B448E3AF-263F-BBBF-EE08-DDA79596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3554"/>
            <a:ext cx="10075877" cy="1325563"/>
          </a:xfrm>
        </p:spPr>
        <p:txBody>
          <a:bodyPr>
            <a:normAutofit/>
          </a:bodyPr>
          <a:lstStyle/>
          <a:p>
            <a:r>
              <a:rPr lang="en-US" dirty="0"/>
              <a:t>Inventory &amp; Supply Chain Metrics</a:t>
            </a:r>
            <a:endParaRPr lang="en-IN" dirty="0"/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FAFBBE2E-0790-8D82-24EE-9805626E3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0294" y="1753868"/>
            <a:ext cx="5157787" cy="823912"/>
          </a:xfrm>
        </p:spPr>
        <p:txBody>
          <a:bodyPr/>
          <a:lstStyle/>
          <a:p>
            <a:r>
              <a:rPr lang="en-IN" dirty="0"/>
              <a:t>Inventory Turnover</a:t>
            </a:r>
          </a:p>
        </p:txBody>
      </p:sp>
      <p:sp>
        <p:nvSpPr>
          <p:cNvPr id="52" name="Slide Number Placeholder 5">
            <a:extLst>
              <a:ext uri="{FF2B5EF4-FFF2-40B4-BE49-F238E27FC236}">
                <a16:creationId xmlns:a16="http://schemas.microsoft.com/office/drawing/2014/main" id="{90166678-D3DB-5599-15AD-63375E137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/>
          <a:lstStyle/>
          <a:p>
            <a:fld id="{95CBEC59-7FF9-4688-98DF-89832A0C9025}" type="slidenum">
              <a:rPr lang="en-US" smtClean="0"/>
              <a:t>8</a:t>
            </a:fld>
            <a:endParaRPr lang="en-US" dirty="0"/>
          </a:p>
        </p:txBody>
      </p:sp>
      <p:sp>
        <p:nvSpPr>
          <p:cNvPr id="53" name="Text Placeholder 6">
            <a:extLst>
              <a:ext uri="{FF2B5EF4-FFF2-40B4-BE49-F238E27FC236}">
                <a16:creationId xmlns:a16="http://schemas.microsoft.com/office/drawing/2014/main" id="{C7A42089-66EF-D7BF-69F2-227988D2C336}"/>
              </a:ext>
            </a:extLst>
          </p:cNvPr>
          <p:cNvSpPr txBox="1">
            <a:spLocks/>
          </p:cNvSpPr>
          <p:nvPr/>
        </p:nvSpPr>
        <p:spPr>
          <a:xfrm>
            <a:off x="10857160" y="891888"/>
            <a:ext cx="610772" cy="328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/>
              <a:t>2025</a:t>
            </a:r>
          </a:p>
          <a:p>
            <a:endParaRPr lang="en-IN" dirty="0"/>
          </a:p>
        </p:txBody>
      </p:sp>
      <p:sp>
        <p:nvSpPr>
          <p:cNvPr id="54" name="Content Placeholder 7">
            <a:extLst>
              <a:ext uri="{FF2B5EF4-FFF2-40B4-BE49-F238E27FC236}">
                <a16:creationId xmlns:a16="http://schemas.microsoft.com/office/drawing/2014/main" id="{63388090-58F2-5271-E373-D24E88CE43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365" y="2683965"/>
            <a:ext cx="5157787" cy="624130"/>
          </a:xfrm>
        </p:spPr>
        <p:txBody>
          <a:bodyPr>
            <a:normAutofit fontScale="92500"/>
          </a:bodyPr>
          <a:lstStyle/>
          <a:p>
            <a:r>
              <a:rPr lang="en-US" dirty="0"/>
              <a:t>Tracks how often inventory is sold and replaced over time. (High turnover means efficient inventory management.)</a:t>
            </a:r>
          </a:p>
          <a:p>
            <a:endParaRPr lang="en-IN" dirty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33B98168-A22C-9F92-8E74-16B013A945BA}"/>
              </a:ext>
            </a:extLst>
          </p:cNvPr>
          <p:cNvSpPr txBox="1">
            <a:spLocks/>
          </p:cNvSpPr>
          <p:nvPr/>
        </p:nvSpPr>
        <p:spPr>
          <a:xfrm>
            <a:off x="6248074" y="1753868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Stockouts &amp; Overstock Rates</a:t>
            </a:r>
          </a:p>
        </p:txBody>
      </p:sp>
      <p:sp>
        <p:nvSpPr>
          <p:cNvPr id="59" name="Content Placeholder 7">
            <a:extLst>
              <a:ext uri="{FF2B5EF4-FFF2-40B4-BE49-F238E27FC236}">
                <a16:creationId xmlns:a16="http://schemas.microsoft.com/office/drawing/2014/main" id="{E8313CB3-3C5D-D2F7-5B78-C924C3960083}"/>
              </a:ext>
            </a:extLst>
          </p:cNvPr>
          <p:cNvSpPr txBox="1">
            <a:spLocks/>
          </p:cNvSpPr>
          <p:nvPr/>
        </p:nvSpPr>
        <p:spPr>
          <a:xfrm>
            <a:off x="6248072" y="2742126"/>
            <a:ext cx="5157787" cy="74503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Measures how often products are unavailable or overstocked, impacting sales and storage costs. (Lower stockout rates improve customer satisfaction.)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8222BE-DE99-A1E5-C3FA-D1548A2E5E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65" y="3308095"/>
            <a:ext cx="5163271" cy="7240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FA4EF1C-799E-9EBF-A448-0E170A90DC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124" y="3576685"/>
            <a:ext cx="5677692" cy="7430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421128-A194-85BD-EE41-31632886DD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5755" y="4446548"/>
            <a:ext cx="5944430" cy="84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163486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B021C9-024D-E5D7-0E9B-D5E0DBB77A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1">
            <a:extLst>
              <a:ext uri="{FF2B5EF4-FFF2-40B4-BE49-F238E27FC236}">
                <a16:creationId xmlns:a16="http://schemas.microsoft.com/office/drawing/2014/main" id="{F3FA2E3B-456F-3286-76C2-7B85D3300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3554"/>
            <a:ext cx="10075877" cy="1325563"/>
          </a:xfrm>
        </p:spPr>
        <p:txBody>
          <a:bodyPr>
            <a:normAutofit/>
          </a:bodyPr>
          <a:lstStyle/>
          <a:p>
            <a:r>
              <a:rPr lang="en-US" dirty="0"/>
              <a:t>Customer Experience &amp; Engagement Metrics 	</a:t>
            </a:r>
            <a:endParaRPr lang="en-IN" dirty="0"/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15D8D4DA-A9F8-0662-FFF9-97D6D4375E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6872" y="1648446"/>
            <a:ext cx="5157787" cy="823912"/>
          </a:xfrm>
        </p:spPr>
        <p:txBody>
          <a:bodyPr/>
          <a:lstStyle/>
          <a:p>
            <a:r>
              <a:rPr lang="en-IN" dirty="0"/>
              <a:t>Foot Traffic</a:t>
            </a:r>
          </a:p>
        </p:txBody>
      </p:sp>
      <p:sp>
        <p:nvSpPr>
          <p:cNvPr id="52" name="Slide Number Placeholder 5">
            <a:extLst>
              <a:ext uri="{FF2B5EF4-FFF2-40B4-BE49-F238E27FC236}">
                <a16:creationId xmlns:a16="http://schemas.microsoft.com/office/drawing/2014/main" id="{176C481A-C04C-2827-D357-47C8DD8C7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/>
          <a:lstStyle/>
          <a:p>
            <a:fld id="{95CBEC59-7FF9-4688-98DF-89832A0C9025}" type="slidenum">
              <a:rPr lang="en-US" smtClean="0"/>
              <a:t>9</a:t>
            </a:fld>
            <a:endParaRPr lang="en-US" dirty="0"/>
          </a:p>
        </p:txBody>
      </p:sp>
      <p:sp>
        <p:nvSpPr>
          <p:cNvPr id="53" name="Text Placeholder 6">
            <a:extLst>
              <a:ext uri="{FF2B5EF4-FFF2-40B4-BE49-F238E27FC236}">
                <a16:creationId xmlns:a16="http://schemas.microsoft.com/office/drawing/2014/main" id="{D6605393-4DFC-C79F-815E-7C3DF03B6E0D}"/>
              </a:ext>
            </a:extLst>
          </p:cNvPr>
          <p:cNvSpPr txBox="1">
            <a:spLocks/>
          </p:cNvSpPr>
          <p:nvPr/>
        </p:nvSpPr>
        <p:spPr>
          <a:xfrm>
            <a:off x="10857160" y="891888"/>
            <a:ext cx="610772" cy="328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/>
              <a:t>2025</a:t>
            </a:r>
          </a:p>
          <a:p>
            <a:endParaRPr lang="en-IN" dirty="0"/>
          </a:p>
        </p:txBody>
      </p:sp>
      <p:sp>
        <p:nvSpPr>
          <p:cNvPr id="54" name="Content Placeholder 7">
            <a:extLst>
              <a:ext uri="{FF2B5EF4-FFF2-40B4-BE49-F238E27FC236}">
                <a16:creationId xmlns:a16="http://schemas.microsoft.com/office/drawing/2014/main" id="{82309704-4CEA-0103-568C-A8BA015AEC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6872" y="2431660"/>
            <a:ext cx="5424589" cy="837339"/>
          </a:xfrm>
        </p:spPr>
        <p:txBody>
          <a:bodyPr>
            <a:normAutofit/>
          </a:bodyPr>
          <a:lstStyle/>
          <a:p>
            <a:r>
              <a:rPr lang="en-US" dirty="0"/>
              <a:t>Tracks the number of customers visiting a store, helping retailers optimize staffing and layout. (Higher foot traffic can indicate better marketing or location strategy.)</a:t>
            </a:r>
            <a:endParaRPr lang="en-IN" dirty="0"/>
          </a:p>
        </p:txBody>
      </p:sp>
      <p:sp>
        <p:nvSpPr>
          <p:cNvPr id="56" name="Text Placeholder 2">
            <a:extLst>
              <a:ext uri="{FF2B5EF4-FFF2-40B4-BE49-F238E27FC236}">
                <a16:creationId xmlns:a16="http://schemas.microsoft.com/office/drawing/2014/main" id="{92247995-415F-F45F-5BA6-79260AD99F3C}"/>
              </a:ext>
            </a:extLst>
          </p:cNvPr>
          <p:cNvSpPr txBox="1">
            <a:spLocks/>
          </p:cNvSpPr>
          <p:nvPr/>
        </p:nvSpPr>
        <p:spPr>
          <a:xfrm>
            <a:off x="258940" y="4358216"/>
            <a:ext cx="5157787" cy="5188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Net Promoter Score (NPS)	</a:t>
            </a:r>
            <a:endParaRPr lang="en-IN" dirty="0"/>
          </a:p>
        </p:txBody>
      </p:sp>
      <p:sp>
        <p:nvSpPr>
          <p:cNvPr id="57" name="Content Placeholder 7">
            <a:extLst>
              <a:ext uri="{FF2B5EF4-FFF2-40B4-BE49-F238E27FC236}">
                <a16:creationId xmlns:a16="http://schemas.microsoft.com/office/drawing/2014/main" id="{4B0DE014-B64E-796E-94FC-132503318D48}"/>
              </a:ext>
            </a:extLst>
          </p:cNvPr>
          <p:cNvSpPr txBox="1">
            <a:spLocks/>
          </p:cNvSpPr>
          <p:nvPr/>
        </p:nvSpPr>
        <p:spPr>
          <a:xfrm>
            <a:off x="320798" y="4897864"/>
            <a:ext cx="5034070" cy="62413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Gauges customer loyalty and likelihood of recommending the store. (A high NPS indicates strong brand advocacy.)</a:t>
            </a:r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CBBBF25B-8B69-35D8-50CB-D988D78C1537}"/>
              </a:ext>
            </a:extLst>
          </p:cNvPr>
          <p:cNvSpPr txBox="1">
            <a:spLocks/>
          </p:cNvSpPr>
          <p:nvPr/>
        </p:nvSpPr>
        <p:spPr>
          <a:xfrm>
            <a:off x="5951435" y="4828128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Customer Satisfaction Score (CSAT)</a:t>
            </a:r>
          </a:p>
        </p:txBody>
      </p:sp>
      <p:sp>
        <p:nvSpPr>
          <p:cNvPr id="59" name="Content Placeholder 7">
            <a:extLst>
              <a:ext uri="{FF2B5EF4-FFF2-40B4-BE49-F238E27FC236}">
                <a16:creationId xmlns:a16="http://schemas.microsoft.com/office/drawing/2014/main" id="{1D3703CB-F052-A1B5-3DE3-5C9E26CEE616}"/>
              </a:ext>
            </a:extLst>
          </p:cNvPr>
          <p:cNvSpPr txBox="1">
            <a:spLocks/>
          </p:cNvSpPr>
          <p:nvPr/>
        </p:nvSpPr>
        <p:spPr>
          <a:xfrm>
            <a:off x="5962829" y="5607333"/>
            <a:ext cx="5180570" cy="72113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Measures customer experience based on feedback surveys. (Higher CSAT reflects better service and product quality.)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C9961F67-112F-952D-D042-D3CDFB75BE58}"/>
              </a:ext>
            </a:extLst>
          </p:cNvPr>
          <p:cNvSpPr txBox="1">
            <a:spLocks/>
          </p:cNvSpPr>
          <p:nvPr/>
        </p:nvSpPr>
        <p:spPr>
          <a:xfrm>
            <a:off x="6362941" y="2767768"/>
            <a:ext cx="5157787" cy="5188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Customer Retention Rate</a:t>
            </a: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34AC9B83-0BF0-7D55-FDAE-2D78349089CA}"/>
              </a:ext>
            </a:extLst>
          </p:cNvPr>
          <p:cNvSpPr txBox="1">
            <a:spLocks/>
          </p:cNvSpPr>
          <p:nvPr/>
        </p:nvSpPr>
        <p:spPr>
          <a:xfrm>
            <a:off x="6475266" y="3346378"/>
            <a:ext cx="5034070" cy="8508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Percentage of repeat customers, indicating loyalty and long-term value. (Higher retention means strong customer relationships.)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60345C-D767-3854-F71F-88894390B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60" y="3313275"/>
            <a:ext cx="6020640" cy="6001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046A43-FE11-EA7A-E027-E468FBCD9D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424" y="5571400"/>
            <a:ext cx="3639058" cy="3905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FFE38A1-20F9-98B9-492B-AA6AA7917F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1556" y="4138992"/>
            <a:ext cx="6363588" cy="80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33331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ELT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Custom 2">
      <a:majorFont>
        <a:latin typeface="Avenir Next LT Pro"/>
        <a:ea typeface=""/>
        <a:cs typeface=""/>
      </a:majorFont>
      <a:minorFont>
        <a:latin typeface="Speak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bg2">
                <a:alpha val="85000"/>
              </a:schemeClr>
            </a:gs>
            <a:gs pos="100000">
              <a:schemeClr val="accent1">
                <a:alpha val="85000"/>
              </a:schemeClr>
            </a:gs>
          </a:gsLst>
          <a:lin ang="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_Template_ModernBoldSophisticated_MO -v5" id="{DF46818F-9661-49C4-BAE8-F3223317B502}" vid="{463BCE77-CCA7-43EE-ABCB-1B1D536A66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04F5DC0-7B0F-411B-A0C5-A1B1D5EB33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17F9CC6-F7CA-41EA-81DA-97EFF19429B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242AFFF-C96F-4C05-9045-3240A5329EC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bold sophisticated presentation</Template>
  <TotalTime>168</TotalTime>
  <Words>1640</Words>
  <Application>Microsoft Office PowerPoint</Application>
  <PresentationFormat>Widescreen</PresentationFormat>
  <Paragraphs>140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Speak Pro</vt:lpstr>
      <vt:lpstr>Arial</vt:lpstr>
      <vt:lpstr>Avenir Next LT Pro</vt:lpstr>
      <vt:lpstr>Calibri</vt:lpstr>
      <vt:lpstr>Office Theme</vt:lpstr>
      <vt:lpstr>Business Case Study on Retail and Data Analytics</vt:lpstr>
      <vt:lpstr>Introduction to Retail</vt:lpstr>
      <vt:lpstr>Retail Sector</vt:lpstr>
      <vt:lpstr>Examples</vt:lpstr>
      <vt:lpstr>Role of Data Analytics in Retail</vt:lpstr>
      <vt:lpstr>How Analysts Use Data To Optimize</vt:lpstr>
      <vt:lpstr>KPIs (Key Performance Indicators) Used in Retail:</vt:lpstr>
      <vt:lpstr>Inventory &amp; Supply Chain Metrics</vt:lpstr>
      <vt:lpstr>Customer Experience &amp; Engagement Metrics  </vt:lpstr>
      <vt:lpstr>Example</vt:lpstr>
      <vt:lpstr>Case Study: How Walmart Leverages Data Analytics for Competitive Advantage</vt:lpstr>
      <vt:lpstr>Continue…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Aditya Patil</dc:creator>
  <cp:lastModifiedBy>Aditya Patil</cp:lastModifiedBy>
  <cp:revision>10</cp:revision>
  <dcterms:created xsi:type="dcterms:W3CDTF">2025-02-11T07:59:03Z</dcterms:created>
  <dcterms:modified xsi:type="dcterms:W3CDTF">2025-02-12T06:52:36Z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